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6" r:id="rId1"/>
  </p:sldMasterIdLst>
  <p:notesMasterIdLst>
    <p:notesMasterId r:id="rId19"/>
  </p:notesMasterIdLst>
  <p:sldIdLst>
    <p:sldId id="256" r:id="rId2"/>
    <p:sldId id="257" r:id="rId3"/>
    <p:sldId id="259" r:id="rId4"/>
    <p:sldId id="268" r:id="rId5"/>
    <p:sldId id="261" r:id="rId6"/>
    <p:sldId id="263" r:id="rId7"/>
    <p:sldId id="262" r:id="rId8"/>
    <p:sldId id="272" r:id="rId9"/>
    <p:sldId id="273" r:id="rId10"/>
    <p:sldId id="275" r:id="rId11"/>
    <p:sldId id="270" r:id="rId12"/>
    <p:sldId id="271" r:id="rId13"/>
    <p:sldId id="269" r:id="rId14"/>
    <p:sldId id="276" r:id="rId15"/>
    <p:sldId id="277" r:id="rId16"/>
    <p:sldId id="260" r:id="rId17"/>
    <p:sldId id="258" r:id="rId18"/>
  </p:sldIdLst>
  <p:sldSz cx="12192000" cy="6858000"/>
  <p:notesSz cx="6858000" cy="9144000"/>
  <p:embeddedFontLst>
    <p:embeddedFont>
      <p:font typeface="Gilroy Bold" panose="00000800000000000000" charset="-52"/>
      <p:bold r:id="rId20"/>
    </p:embeddedFont>
    <p:embeddedFont>
      <p:font typeface="Gilroy Medium" panose="00000600000000000000" charset="-52"/>
      <p:regular r:id="rId21"/>
    </p:embeddedFont>
    <p:embeddedFont>
      <p:font typeface="Verdana" panose="020B0604030504040204" pitchFamily="34" charset="0"/>
      <p:regular r:id="rId22"/>
      <p:bold r:id="rId23"/>
      <p:italic r:id="rId24"/>
      <p:boldItalic r:id="rId2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008000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5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1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B9DC91-30C7-46AB-ADDB-A80A0533D77A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6BEC5-E5BF-4073-B59F-AF429BC831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3945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584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8830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2913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39528" y="2001837"/>
            <a:ext cx="10087276" cy="1508125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39528" y="4129238"/>
            <a:ext cx="10087276" cy="11285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30" y="-100001"/>
            <a:ext cx="3006013" cy="212597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778" y="5438319"/>
            <a:ext cx="2860213" cy="1608870"/>
          </a:xfrm>
          <a:prstGeom prst="rect">
            <a:avLst/>
          </a:prstGeom>
        </p:spPr>
      </p:pic>
      <p:cxnSp>
        <p:nvCxnSpPr>
          <p:cNvPr id="12" name="Прямая соединительная линия 11"/>
          <p:cNvCxnSpPr/>
          <p:nvPr/>
        </p:nvCxnSpPr>
        <p:spPr>
          <a:xfrm>
            <a:off x="4555671" y="1224644"/>
            <a:ext cx="7740000" cy="0"/>
          </a:xfrm>
          <a:prstGeom prst="line">
            <a:avLst/>
          </a:prstGeom>
          <a:ln w="57150" cap="rnd"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-114300" y="6237515"/>
            <a:ext cx="9720000" cy="0"/>
          </a:xfrm>
          <a:prstGeom prst="line">
            <a:avLst/>
          </a:prstGeom>
          <a:ln w="57150" cap="rnd"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30" y="-100001"/>
            <a:ext cx="3006013" cy="2125974"/>
          </a:xfrm>
          <a:prstGeom prst="rect">
            <a:avLst/>
          </a:prstGeom>
        </p:spPr>
      </p:pic>
      <p:cxnSp>
        <p:nvCxnSpPr>
          <p:cNvPr id="9" name="Прямая соединительная линия 8"/>
          <p:cNvCxnSpPr/>
          <p:nvPr userDrawn="1"/>
        </p:nvCxnSpPr>
        <p:spPr>
          <a:xfrm>
            <a:off x="4555671" y="1224644"/>
            <a:ext cx="7740000" cy="0"/>
          </a:xfrm>
          <a:prstGeom prst="line">
            <a:avLst/>
          </a:prstGeom>
          <a:ln w="57150" cap="rnd"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507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959430"/>
            <a:ext cx="10281557" cy="364943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D3C23-8038-4008-B24E-40A94D79456D}" type="datetime1">
              <a:rPr lang="ru-RU" smtClean="0"/>
              <a:t>18.05.2025</a:t>
            </a:fld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080171" y="5698671"/>
            <a:ext cx="1787979" cy="1047296"/>
          </a:xfrm>
        </p:spPr>
        <p:txBody>
          <a:bodyPr/>
          <a:lstStyle/>
          <a:p>
            <a:fld id="{A01BE76D-E181-4177-862E-40D97C82BFEB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370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8779" y="1286227"/>
            <a:ext cx="10087276" cy="215961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58779" y="4165953"/>
            <a:ext cx="10087276" cy="144557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24272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9993084" y="5390016"/>
            <a:ext cx="1828800" cy="1331459"/>
          </a:xfrm>
        </p:spPr>
        <p:txBody>
          <a:bodyPr/>
          <a:lstStyle/>
          <a:p>
            <a:fld id="{A01BE76D-E181-4177-862E-40D97C82BFEB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252357" cy="410981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3543300" cy="410981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ADD92-CC98-4900-BE8A-2068547BBC1A}" type="datetime1">
              <a:rPr lang="ru-RU" smtClean="0"/>
              <a:t>18.05.2025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0800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992085"/>
            <a:ext cx="4205741" cy="51298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702379"/>
            <a:ext cx="4205741" cy="321672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372100" y="1992085"/>
            <a:ext cx="4327071" cy="51298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5372100" y="2702379"/>
            <a:ext cx="4327071" cy="321672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38898-160C-4747-9301-0B5702FA49D8}" type="datetime1">
              <a:rPr lang="ru-RU" smtClean="0"/>
              <a:t>18.05.2025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8859383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3670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BB16F-DABE-4712-B47F-7722E1CB50FE}" type="datetime1">
              <a:rPr lang="ru-RU" smtClean="0"/>
              <a:t>18.05.2025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0327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EA22-9938-4273-8C60-D80B349E4BA9}" type="datetime1">
              <a:rPr lang="ru-RU" smtClean="0"/>
              <a:t>18.05.2025</a:t>
            </a:fld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1701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52672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66859" y="1281339"/>
            <a:ext cx="4898069" cy="45876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D790B-F35A-4C90-BC4A-BA7F77964CA4}" type="datetime1">
              <a:rPr lang="ru-RU" smtClean="0"/>
              <a:t>18.05.2025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9784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52672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1273629"/>
            <a:ext cx="5823902" cy="411208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32831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F080-AA0F-44FA-BA62-A56D8619F7E7}" type="datetime1">
              <a:rPr lang="ru-RU" smtClean="0"/>
              <a:t>18.05.2025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0307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 title="0"/>
          <p:cNvSpPr>
            <a:spLocks noGrp="1" noChangeAspect="1"/>
          </p:cNvSpPr>
          <p:nvPr>
            <p:ph type="sldNum" sz="quarter" idx="4"/>
          </p:nvPr>
        </p:nvSpPr>
        <p:spPr>
          <a:xfrm>
            <a:off x="10076358" y="5731329"/>
            <a:ext cx="1787978" cy="107189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l">
              <a:defRPr sz="9600" b="0" i="0" baseline="0">
                <a:solidFill>
                  <a:schemeClr val="bg2">
                    <a:lumMod val="90000"/>
                  </a:schemeClr>
                </a:solidFill>
                <a:latin typeface="Gilroy Medium" panose="00000600000000000000" pitchFamily="2" charset="-52"/>
              </a:defRPr>
            </a:lvl1pPr>
          </a:lstStyle>
          <a:p>
            <a:fld id="{A01BE76D-E181-4177-862E-40D97C82BFEB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959429"/>
            <a:ext cx="10281557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B8CDF-4973-4195-91CA-18BA11F1D400}" type="datetime1">
              <a:rPr lang="ru-RU" smtClean="0"/>
              <a:t>18.05.2025</a:t>
            </a:fld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768" y="200819"/>
            <a:ext cx="1489158" cy="105319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555171"/>
            <a:ext cx="8877300" cy="1135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-57750" y="6286500"/>
            <a:ext cx="9612000" cy="0"/>
          </a:xfrm>
          <a:prstGeom prst="line">
            <a:avLst/>
          </a:prstGeom>
          <a:ln w="38100" cap="rnd"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0260531" y="1094014"/>
            <a:ext cx="1980000" cy="0"/>
          </a:xfrm>
          <a:prstGeom prst="line">
            <a:avLst/>
          </a:prstGeom>
          <a:ln w="38100" cap="rnd"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 userDrawn="1"/>
        </p:nvCxnSpPr>
        <p:spPr>
          <a:xfrm>
            <a:off x="-57750" y="6286500"/>
            <a:ext cx="9612000" cy="0"/>
          </a:xfrm>
          <a:prstGeom prst="line">
            <a:avLst/>
          </a:prstGeom>
          <a:ln w="38100" cap="rnd"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 userDrawn="1"/>
        </p:nvCxnSpPr>
        <p:spPr>
          <a:xfrm>
            <a:off x="10260531" y="1094014"/>
            <a:ext cx="1980000" cy="0"/>
          </a:xfrm>
          <a:prstGeom prst="line">
            <a:avLst/>
          </a:prstGeom>
          <a:ln w="38100" cap="rnd"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667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7" r:id="rId1"/>
    <p:sldLayoutId id="2147483898" r:id="rId2"/>
    <p:sldLayoutId id="2147483899" r:id="rId3"/>
    <p:sldLayoutId id="2147483900" r:id="rId4"/>
    <p:sldLayoutId id="2147483901" r:id="rId5"/>
    <p:sldLayoutId id="2147483902" r:id="rId6"/>
    <p:sldLayoutId id="2147483903" r:id="rId7"/>
    <p:sldLayoutId id="2147483904" r:id="rId8"/>
    <p:sldLayoutId id="2147483905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Gilroy Bold" panose="00000800000000000000" pitchFamily="2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Gilroy Medium" panose="00000600000000000000" pitchFamily="2" charset="-5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Gilroy Medium" panose="00000600000000000000" pitchFamily="2" charset="-5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Gilroy Medium" panose="00000600000000000000" pitchFamily="2" charset="-5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Gilroy Medium" panose="00000600000000000000" pitchFamily="2" charset="-5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Gilroy Medium" panose="00000600000000000000" pitchFamily="2" charset="-5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800" dirty="0"/>
              <a:t>Вариативная часть проектной практики: </a:t>
            </a:r>
            <a:r>
              <a:rPr lang="en-US" sz="4800" dirty="0"/>
              <a:t>Telegram Clicker Bot</a:t>
            </a:r>
            <a:endParaRPr lang="ru-RU" sz="48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Подготовили презентацию:</a:t>
            </a:r>
          </a:p>
          <a:p>
            <a:r>
              <a:rPr lang="ru-RU" dirty="0"/>
              <a:t>Стороженко С.В. и Нестерчук А.В. , группа 241-326. Проект – </a:t>
            </a:r>
            <a:r>
              <a:rPr lang="en-US" dirty="0"/>
              <a:t>«BindWord XP»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6414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  <a:t>10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Визуализация процесса логирования</a:t>
            </a:r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838200" y="1931150"/>
            <a:ext cx="10078039" cy="406429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ru-RU" sz="2400" b="0" i="0" dirty="0">
                <a:solidFill>
                  <a:srgbClr val="1F2328"/>
                </a:solidFill>
                <a:effectLst/>
                <a:latin typeface="Gilroy Medium" panose="00000600000000000000" charset="-52"/>
              </a:rPr>
              <a:t>	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85BC9C-6DC8-4A6C-AD8E-5CEED010A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12" y="1847566"/>
            <a:ext cx="11125271" cy="340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195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  <a:t>11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008000"/>
                </a:solidFill>
              </a:rPr>
              <a:t>Демонстрация результата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AFDA36E-932B-4F9E-A290-0EE1D90C3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0" y="1513822"/>
            <a:ext cx="5330753" cy="431139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F9EB201-46CD-4027-8F48-C99AFD058E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237" y="1513823"/>
            <a:ext cx="4352129" cy="431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584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  <a:t>12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008000"/>
                </a:solidFill>
              </a:rPr>
              <a:t>Демонстрация результата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C59331D-B2C0-4C15-B332-118A8CA577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07" y="1664186"/>
            <a:ext cx="4783108" cy="396024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AC1E1B9-A527-4601-A1F6-A20A6BA78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570" y="1664186"/>
            <a:ext cx="5612097" cy="386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3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  <a:t>13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008000"/>
                </a:solidFill>
              </a:rPr>
              <a:t>Демонстрация результата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ECE2BBD-33FE-49B0-9AFB-4C81FD096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027" y="1489032"/>
            <a:ext cx="8223144" cy="387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35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  <a:t>14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008000"/>
                </a:solidFill>
              </a:rPr>
              <a:t>Демонстрация результата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0FF61C8-50F1-443C-8FE8-C7918D5C1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981" y="1610833"/>
            <a:ext cx="8624217" cy="372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47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  <a:t>15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008000"/>
                </a:solidFill>
              </a:rPr>
              <a:t>Демонстрация результата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D0E8CD9-478B-4D59-9C56-7E5A00847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30" y="1735274"/>
            <a:ext cx="5497111" cy="34747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3B92043-06E8-478E-9CD3-F905D6B43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464" y="1735274"/>
            <a:ext cx="6186862" cy="245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17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  <a:t>16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008000"/>
                </a:solidFill>
              </a:rPr>
              <a:t>Демонстрация</a:t>
            </a:r>
            <a:r>
              <a:rPr lang="en-US" dirty="0">
                <a:solidFill>
                  <a:srgbClr val="008000"/>
                </a:solidFill>
              </a:rPr>
              <a:t> Bot Manager</a:t>
            </a:r>
            <a:endParaRPr lang="ru-RU" dirty="0">
              <a:solidFill>
                <a:srgbClr val="008000"/>
              </a:solidFill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F309ADB-A511-4395-AB92-A36F545E2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0" y="2572885"/>
            <a:ext cx="10281557" cy="3649434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A486D0E-D31D-4BDE-8E95-606D2650E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7" y="1442112"/>
            <a:ext cx="7896447" cy="432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684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Спасибо за внимание </a:t>
            </a:r>
          </a:p>
        </p:txBody>
      </p:sp>
    </p:spTree>
    <p:extLst>
      <p:ext uri="{BB962C8B-B14F-4D97-AF65-F5344CB8AC3E}">
        <p14:creationId xmlns:p14="http://schemas.microsoft.com/office/powerpoint/2010/main" val="3454142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838200" y="1959430"/>
            <a:ext cx="10281557" cy="3601111"/>
          </a:xfrm>
        </p:spPr>
        <p:txBody>
          <a:bodyPr>
            <a:noAutofit/>
          </a:bodyPr>
          <a:lstStyle/>
          <a:p>
            <a:pPr algn="just"/>
            <a:r>
              <a:rPr lang="ru-RU" sz="2400" dirty="0"/>
              <a:t>Изучить предметную область создаваемой технологии.</a:t>
            </a:r>
          </a:p>
          <a:p>
            <a:pPr algn="just"/>
            <a:r>
              <a:rPr lang="ru-RU" sz="2400" dirty="0"/>
              <a:t>Воплотить технологию, опираясь на полученные в течение года знания.</a:t>
            </a:r>
          </a:p>
          <a:p>
            <a:pPr algn="just"/>
            <a:r>
              <a:rPr lang="ru-RU" sz="2400" dirty="0"/>
              <a:t>Сделать модификации технологии.</a:t>
            </a:r>
          </a:p>
          <a:p>
            <a:pPr algn="just"/>
            <a:r>
              <a:rPr lang="ru-RU" sz="2400" dirty="0"/>
              <a:t>Продемонстрировать результаты.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0129157" y="5440362"/>
            <a:ext cx="1787979" cy="1281113"/>
          </a:xfrm>
        </p:spPr>
        <p:txBody>
          <a:bodyPr/>
          <a:lstStyle/>
          <a:p>
            <a:fld id="{A01BE76D-E181-4177-862E-40D97C82BFEB}" type="slidenum">
              <a:rPr lang="ru-RU" smtClean="0"/>
              <a:t>2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 и задачи</a:t>
            </a:r>
          </a:p>
        </p:txBody>
      </p:sp>
    </p:spTree>
    <p:extLst>
      <p:ext uri="{BB962C8B-B14F-4D97-AF65-F5344CB8AC3E}">
        <p14:creationId xmlns:p14="http://schemas.microsoft.com/office/powerpoint/2010/main" val="430857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sz="2400" b="1" i="0" dirty="0">
                <a:solidFill>
                  <a:srgbClr val="1F2328"/>
                </a:solidFill>
                <a:effectLst/>
                <a:latin typeface="Gilroy Medium" panose="00000600000000000000" charset="-52"/>
              </a:rPr>
              <a:t>Telegram</a:t>
            </a:r>
            <a:r>
              <a:rPr lang="en-US" sz="2400" b="1" i="0" dirty="0">
                <a:solidFill>
                  <a:srgbClr val="1F2328"/>
                </a:solidFill>
                <a:effectLst/>
                <a:latin typeface="Gilroy Medium" panose="00000600000000000000" charset="-52"/>
              </a:rPr>
              <a:t> </a:t>
            </a:r>
            <a:r>
              <a:rPr lang="ru-RU" sz="2400" b="1" i="0" dirty="0">
                <a:solidFill>
                  <a:srgbClr val="1F2328"/>
                </a:solidFill>
                <a:effectLst/>
                <a:latin typeface="Gilroy Medium" panose="00000600000000000000" charset="-52"/>
              </a:rPr>
              <a:t>Clicker Bot</a:t>
            </a:r>
            <a:r>
              <a:rPr lang="ru-RU" sz="2400" b="0" i="0" dirty="0">
                <a:solidFill>
                  <a:srgbClr val="1F2328"/>
                </a:solidFill>
                <a:effectLst/>
                <a:latin typeface="Gilroy Medium" panose="00000600000000000000" charset="-52"/>
              </a:rPr>
              <a:t> — это интерактивная мини-игра, реализованная в виде бота для мессенджера Telegram.</a:t>
            </a:r>
            <a:endParaRPr lang="ru-RU" sz="2400" dirty="0">
              <a:latin typeface="Gilroy Medium" panose="00000600000000000000" charset="-52"/>
            </a:endParaRPr>
          </a:p>
          <a:p>
            <a:pPr algn="just"/>
            <a:r>
              <a:rPr lang="ru-RU" sz="2400" b="0" i="0" dirty="0">
                <a:solidFill>
                  <a:srgbClr val="1F2328"/>
                </a:solidFill>
                <a:effectLst/>
                <a:latin typeface="Gilroy Medium" panose="00000600000000000000" charset="-52"/>
              </a:rPr>
              <a:t>Бот предоставляет пользователям возможность зарабатывать виртуальные монеты через клики, улучшать игровой процесс, испытывать удачу в азартной игре и соревноваться в рейтинге. Bot Manager позволяет администратору управлять данными игроков, отслеживать </a:t>
            </a:r>
            <a:r>
              <a:rPr lang="ru-RU" sz="2400" b="0" i="0" dirty="0" err="1">
                <a:solidFill>
                  <a:srgbClr val="1F2328"/>
                </a:solidFill>
                <a:effectLst/>
                <a:latin typeface="Gilroy Medium" panose="00000600000000000000" charset="-52"/>
              </a:rPr>
              <a:t>логи</a:t>
            </a:r>
            <a:r>
              <a:rPr lang="ru-RU" sz="2400" b="0" i="0" dirty="0">
                <a:solidFill>
                  <a:srgbClr val="1F2328"/>
                </a:solidFill>
                <a:effectLst/>
                <a:latin typeface="Gilroy Medium" panose="00000600000000000000" charset="-52"/>
              </a:rPr>
              <a:t> и контролировать работу бота.</a:t>
            </a:r>
            <a:endParaRPr lang="ru-RU" sz="2400" dirty="0">
              <a:latin typeface="Gilroy Medium" panose="00000600000000000000" charset="-52"/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  <a:t>3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4">
                    <a:lumMod val="50000"/>
                  </a:schemeClr>
                </a:solidFill>
              </a:rPr>
              <a:t>Изучение предметной области</a:t>
            </a:r>
          </a:p>
        </p:txBody>
      </p:sp>
    </p:spTree>
    <p:extLst>
      <p:ext uri="{BB962C8B-B14F-4D97-AF65-F5344CB8AC3E}">
        <p14:creationId xmlns:p14="http://schemas.microsoft.com/office/powerpoint/2010/main" val="1658927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just">
              <a:buAutoNum type="arabicPeriod"/>
            </a:pPr>
            <a:r>
              <a:rPr lang="ru-RU" sz="2400" b="1" i="0" dirty="0">
                <a:solidFill>
                  <a:srgbClr val="1F2328"/>
                </a:solidFill>
                <a:effectLst/>
                <a:latin typeface="Gilroy Medium" panose="00000600000000000000" charset="-52"/>
              </a:rPr>
              <a:t>Telegram-бот:</a:t>
            </a:r>
            <a:r>
              <a:rPr lang="ru-RU" sz="2400" b="0" i="0" dirty="0">
                <a:solidFill>
                  <a:srgbClr val="1F2328"/>
                </a:solidFill>
                <a:effectLst/>
                <a:latin typeface="Gilroy Medium" panose="00000600000000000000" charset="-52"/>
              </a:rPr>
              <a:t> Основная логика игры, взаимодействие с пользователями через Telegram.</a:t>
            </a:r>
          </a:p>
          <a:p>
            <a:pPr marL="457200" indent="-457200" algn="just">
              <a:buFont typeface="Arial" panose="020B0604020202020204" pitchFamily="34" charset="0"/>
              <a:buAutoNum type="arabicPeriod"/>
            </a:pPr>
            <a:r>
              <a:rPr lang="ru-RU" sz="2400" b="1" i="0" dirty="0">
                <a:solidFill>
                  <a:srgbClr val="1F2328"/>
                </a:solidFill>
                <a:effectLst/>
                <a:latin typeface="Gilroy Medium" panose="00000600000000000000" charset="-52"/>
              </a:rPr>
              <a:t>Bot Manager:</a:t>
            </a:r>
            <a:r>
              <a:rPr lang="ru-RU" sz="2400" b="0" i="0" dirty="0">
                <a:solidFill>
                  <a:srgbClr val="1F2328"/>
                </a:solidFill>
                <a:effectLst/>
                <a:latin typeface="Gilroy Medium" panose="00000600000000000000" charset="-52"/>
              </a:rPr>
              <a:t> Графический интерфейс для администрирования.</a:t>
            </a:r>
          </a:p>
          <a:p>
            <a:pPr marL="457200" indent="-457200" algn="just">
              <a:buAutoNum type="arabicPeriod"/>
            </a:pPr>
            <a:endParaRPr lang="ru-RU" sz="2400" b="0" i="0" dirty="0">
              <a:solidFill>
                <a:srgbClr val="1F2328"/>
              </a:solidFill>
              <a:effectLst/>
              <a:latin typeface="Gilroy Medium" panose="00000600000000000000" charset="-52"/>
            </a:endParaRPr>
          </a:p>
          <a:p>
            <a:pPr marL="0" indent="0" algn="just">
              <a:buNone/>
            </a:pPr>
            <a:endParaRPr lang="ru-RU" sz="2400" dirty="0">
              <a:latin typeface="Gilroy Medium" panose="00000600000000000000" charset="-52"/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  <a:t>4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4">
                    <a:lumMod val="50000"/>
                  </a:schemeClr>
                </a:solidFill>
              </a:rPr>
              <a:t>Архитектура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2250263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  <a:t>5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Компоненты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Telegram-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бота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980962" y="1481490"/>
            <a:ext cx="9993198" cy="37143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sz="1600" b="1" i="0" dirty="0">
                <a:solidFill>
                  <a:srgbClr val="1F2328"/>
                </a:solidFill>
                <a:effectLst/>
                <a:latin typeface="Gilroy Bold" panose="00000800000000000000" charset="-52"/>
              </a:rPr>
              <a:t>Входной слой:</a:t>
            </a:r>
            <a:endParaRPr lang="ru-RU" sz="1600" b="0" i="0" dirty="0">
              <a:solidFill>
                <a:srgbClr val="1F2328"/>
              </a:solidFill>
              <a:effectLst/>
              <a:latin typeface="Gilroy Bold" panose="00000800000000000000" charset="-52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1F2328"/>
                </a:solidFill>
                <a:effectLst/>
                <a:latin typeface="Gilroy Bold" panose="00000800000000000000" charset="-52"/>
              </a:rPr>
              <a:t>Обработка команд (/start, /click, /shop, /luck, /profile, /top).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1F2328"/>
                </a:solidFill>
                <a:effectLst/>
                <a:latin typeface="Gilroy Bold" panose="00000800000000000000" charset="-52"/>
              </a:rPr>
              <a:t>Обработка текстовых сообщений и callback-запросов от inline-кнопок.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1" i="0" dirty="0">
                <a:solidFill>
                  <a:srgbClr val="1F2328"/>
                </a:solidFill>
                <a:effectLst/>
                <a:latin typeface="Gilroy Bold" panose="00000800000000000000" charset="-52"/>
              </a:rPr>
              <a:t>Бизнес-логика:</a:t>
            </a:r>
            <a:endParaRPr lang="ru-RU" sz="1600" b="0" i="0" dirty="0">
              <a:solidFill>
                <a:srgbClr val="1F2328"/>
              </a:solidFill>
              <a:effectLst/>
              <a:latin typeface="Gilroy Bold" panose="00000800000000000000" charset="-52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1F2328"/>
                </a:solidFill>
                <a:effectLst/>
                <a:latin typeface="Gilroy Bold" panose="00000800000000000000" charset="-52"/>
              </a:rPr>
              <a:t>Управление монетами: начисление за клики, автоклик, трата в магазине.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1F2328"/>
                </a:solidFill>
                <a:effectLst/>
                <a:latin typeface="Gilroy Bold" panose="00000800000000000000" charset="-52"/>
              </a:rPr>
              <a:t>Игра на удачу: обработка ставок и генерация случайного числа.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1F2328"/>
                </a:solidFill>
                <a:effectLst/>
                <a:latin typeface="Gilroy Bold" panose="00000800000000000000" charset="-52"/>
              </a:rPr>
              <a:t>Рейтинг: сортировка игроков по количеству монет.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1" i="0" dirty="0">
                <a:solidFill>
                  <a:srgbClr val="1F2328"/>
                </a:solidFill>
                <a:effectLst/>
                <a:latin typeface="Gilroy Bold" panose="00000800000000000000" charset="-52"/>
              </a:rPr>
              <a:t>Хранилище данных:</a:t>
            </a:r>
            <a:endParaRPr lang="ru-RU" sz="1600" b="0" i="0" dirty="0">
              <a:solidFill>
                <a:srgbClr val="1F2328"/>
              </a:solidFill>
              <a:effectLst/>
              <a:latin typeface="Gilroy Bold" panose="00000800000000000000" charset="-52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1F2328"/>
                </a:solidFill>
                <a:effectLst/>
                <a:latin typeface="Gilroy Bold" panose="00000800000000000000" charset="-52"/>
              </a:rPr>
              <a:t>JSON-файл (players.json) для хранения профилей игроков (ID, никнейм, монеты, сила клика, автоклик, общее количество кликов).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1" i="0" dirty="0">
                <a:solidFill>
                  <a:srgbClr val="1F2328"/>
                </a:solidFill>
                <a:effectLst/>
                <a:latin typeface="Gilroy Bold" panose="00000800000000000000" charset="-52"/>
              </a:rPr>
              <a:t>Выходной слой:</a:t>
            </a:r>
            <a:endParaRPr lang="ru-RU" sz="1600" b="0" i="0" dirty="0">
              <a:solidFill>
                <a:srgbClr val="1F2328"/>
              </a:solidFill>
              <a:effectLst/>
              <a:latin typeface="Gilroy Bold" panose="00000800000000000000" charset="-52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1F2328"/>
                </a:solidFill>
                <a:effectLst/>
                <a:latin typeface="Gilroy Bold" panose="00000800000000000000" charset="-52"/>
              </a:rPr>
              <a:t>Отправка текстовых сообщений, изображений (число выпавших игральных костей), клавиатур.</a:t>
            </a:r>
          </a:p>
        </p:txBody>
      </p:sp>
    </p:spTree>
    <p:extLst>
      <p:ext uri="{BB962C8B-B14F-4D97-AF65-F5344CB8AC3E}">
        <p14:creationId xmlns:p14="http://schemas.microsoft.com/office/powerpoint/2010/main" val="1406847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838200" y="3694814"/>
            <a:ext cx="3127744" cy="190873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  <a:t>6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Пример процесса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/click</a:t>
            </a:r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8B4F3F8-390F-4D57-840D-A61DEB84B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882" y="1402350"/>
            <a:ext cx="7014865" cy="458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480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  <a:t>7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Взаимодействие компонентов</a:t>
            </a:r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838200" y="1931150"/>
            <a:ext cx="10078039" cy="406429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sz="2400" b="1" i="0" dirty="0">
                <a:solidFill>
                  <a:srgbClr val="1F2328"/>
                </a:solidFill>
                <a:effectLst/>
                <a:latin typeface="Gilroy Medium" panose="00000600000000000000" charset="-52"/>
              </a:rPr>
              <a:t>Бот ↔ JSON:</a:t>
            </a:r>
            <a:r>
              <a:rPr lang="ru-RU" sz="2400" b="0" i="0" dirty="0">
                <a:solidFill>
                  <a:srgbClr val="1F2328"/>
                </a:solidFill>
                <a:effectLst/>
                <a:latin typeface="Gilroy Medium" panose="00000600000000000000" charset="-52"/>
              </a:rPr>
              <a:t> Бот читает и записывает данные игроков в players.json при каждом действии (клик, покупка, ставка).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400" b="1" i="0" dirty="0">
                <a:solidFill>
                  <a:srgbClr val="1F2328"/>
                </a:solidFill>
                <a:effectLst/>
                <a:latin typeface="Gilroy Medium" panose="00000600000000000000" charset="-52"/>
              </a:rPr>
              <a:t>Bot Manager ↔ JSON:</a:t>
            </a:r>
            <a:r>
              <a:rPr lang="ru-RU" sz="2400" b="0" i="0" dirty="0">
                <a:solidFill>
                  <a:srgbClr val="1F2328"/>
                </a:solidFill>
                <a:effectLst/>
                <a:latin typeface="Gilroy Medium" panose="00000600000000000000" charset="-52"/>
              </a:rPr>
              <a:t> Bot Manager загружает данные из players.json для отображения и сохраняет изменения.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400" b="1" i="0" dirty="0">
                <a:solidFill>
                  <a:srgbClr val="1F2328"/>
                </a:solidFill>
                <a:effectLst/>
                <a:latin typeface="Gilroy Medium" panose="00000600000000000000" charset="-52"/>
              </a:rPr>
              <a:t>Пользователь ↔ Бот:</a:t>
            </a:r>
            <a:r>
              <a:rPr lang="ru-RU" sz="2400" b="0" i="0" dirty="0">
                <a:solidFill>
                  <a:srgbClr val="1F2328"/>
                </a:solidFill>
                <a:effectLst/>
                <a:latin typeface="Gilroy Medium" panose="00000600000000000000" charset="-52"/>
              </a:rPr>
              <a:t> Пользователь отправляет команды через Telegram, бот отвечает сообщениями и клавиатурами.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400" b="1" i="0" dirty="0">
                <a:solidFill>
                  <a:srgbClr val="1F2328"/>
                </a:solidFill>
                <a:effectLst/>
                <a:latin typeface="Gilroy Medium" panose="00000600000000000000" charset="-52"/>
              </a:rPr>
              <a:t>Администратор ↔ Bot Manager:</a:t>
            </a:r>
            <a:r>
              <a:rPr lang="ru-RU" sz="2400" b="0" i="0" dirty="0">
                <a:solidFill>
                  <a:srgbClr val="1F2328"/>
                </a:solidFill>
                <a:effectLst/>
                <a:latin typeface="Gilroy Medium" panose="00000600000000000000" charset="-52"/>
              </a:rPr>
              <a:t> Администратор управляет данными через GUI.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6957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  <a:t>8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Архитектура системы</a:t>
            </a:r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2741428" y="2042792"/>
            <a:ext cx="10078039" cy="4064298"/>
          </a:xfrm>
        </p:spPr>
        <p:txBody>
          <a:bodyPr>
            <a:normAutofit/>
          </a:bodyPr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CDB0B8-8E8F-4DB7-83AB-E4B77C101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42280"/>
            <a:ext cx="9235739" cy="488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279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  <a:t>9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Модификация проекта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838200" y="1931150"/>
            <a:ext cx="10078039" cy="406429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ru-RU" sz="2400" b="0" i="0" dirty="0">
                <a:solidFill>
                  <a:srgbClr val="1F2328"/>
                </a:solidFill>
                <a:effectLst/>
                <a:latin typeface="Gilroy Medium" panose="00000600000000000000" charset="-52"/>
              </a:rPr>
              <a:t>	В проект Telegram Clicker Bot внедрена улучшенная система логирования для упрощения отладки и мониторинга. Она охватывает действия бота (tg_bot_practice.py) и панели управления (bot_manager.py), предоставляя детальную информацию в реальном времени: загрузку/сохранение данных, клики, ошибки и активность БД (players.json). Также реализован удобный интерфейс Bot Manager с QSS-стилями.</a:t>
            </a:r>
          </a:p>
        </p:txBody>
      </p:sp>
    </p:spTree>
    <p:extLst>
      <p:ext uri="{BB962C8B-B14F-4D97-AF65-F5344CB8AC3E}">
        <p14:creationId xmlns:p14="http://schemas.microsoft.com/office/powerpoint/2010/main" val="312287874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2">
  <a:themeElements>
    <a:clrScheme name="Московский Политех">
      <a:dk1>
        <a:sysClr val="windowText" lastClr="000000"/>
      </a:dk1>
      <a:lt1>
        <a:sysClr val="window" lastClr="FFFFFF"/>
      </a:lt1>
      <a:dk2>
        <a:srgbClr val="171616"/>
      </a:dk2>
      <a:lt2>
        <a:srgbClr val="E7E6E6"/>
      </a:lt2>
      <a:accent1>
        <a:srgbClr val="E61E46"/>
      </a:accent1>
      <a:accent2>
        <a:srgbClr val="1E3E8D"/>
      </a:accent2>
      <a:accent3>
        <a:srgbClr val="A5A5A5"/>
      </a:accent3>
      <a:accent4>
        <a:srgbClr val="60DCCA"/>
      </a:accent4>
      <a:accent5>
        <a:srgbClr val="3478BC"/>
      </a:accent5>
      <a:accent6>
        <a:srgbClr val="E94572"/>
      </a:accent6>
      <a:hlink>
        <a:srgbClr val="3478BC"/>
      </a:hlink>
      <a:folHlink>
        <a:srgbClr val="E94572"/>
      </a:folHlink>
    </a:clrScheme>
    <a:fontScheme name="Другая 2">
      <a:majorFont>
        <a:latin typeface="Verdana "/>
        <a:ea typeface=""/>
        <a:cs typeface=""/>
      </a:majorFont>
      <a:minorFont>
        <a:latin typeface="Verdan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Презентация6" id="{2AEEDDF9-59ED-463C-8E0C-BF21DC8B3CB6}" vid="{CDD37877-5C07-4AD6-AFB2-357C367BDEC8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Shablon_Moscow_Poly_v3</Template>
  <TotalTime>138</TotalTime>
  <Words>441</Words>
  <Application>Microsoft Office PowerPoint</Application>
  <PresentationFormat>Широкоэкранный</PresentationFormat>
  <Paragraphs>66</Paragraphs>
  <Slides>17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Arial</vt:lpstr>
      <vt:lpstr>Calibri</vt:lpstr>
      <vt:lpstr>Gilroy Medium</vt:lpstr>
      <vt:lpstr>Gilroy Bold</vt:lpstr>
      <vt:lpstr>Verdana</vt:lpstr>
      <vt:lpstr>Тема2</vt:lpstr>
      <vt:lpstr>Вариативная часть проектной практики: Telegram Clicker Bot</vt:lpstr>
      <vt:lpstr>Цели и задачи</vt:lpstr>
      <vt:lpstr>Изучение предметной области</vt:lpstr>
      <vt:lpstr>Архитектура системы</vt:lpstr>
      <vt:lpstr>Компоненты Telegram-бота</vt:lpstr>
      <vt:lpstr>Пример процесса /click</vt:lpstr>
      <vt:lpstr>Взаимодействие компонентов</vt:lpstr>
      <vt:lpstr>Архитектура системы</vt:lpstr>
      <vt:lpstr>Модификация проекта</vt:lpstr>
      <vt:lpstr>Визуализация процесса логирования</vt:lpstr>
      <vt:lpstr>Демонстрация результата</vt:lpstr>
      <vt:lpstr>Демонстрация результата</vt:lpstr>
      <vt:lpstr>Демонстрация результата</vt:lpstr>
      <vt:lpstr>Демонстрация результата</vt:lpstr>
      <vt:lpstr>Демонстрация результата</vt:lpstr>
      <vt:lpstr>Демонстрация Bot Manager</vt:lpstr>
      <vt:lpstr>Спасибо за внимание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Вариативная часть проектной практики: мини-Redis на Python</dc:title>
  <dc:creator>User</dc:creator>
  <cp:lastModifiedBy>антон нестерчук</cp:lastModifiedBy>
  <cp:revision>29</cp:revision>
  <dcterms:created xsi:type="dcterms:W3CDTF">2025-05-04T12:01:12Z</dcterms:created>
  <dcterms:modified xsi:type="dcterms:W3CDTF">2025-05-18T10:03:56Z</dcterms:modified>
</cp:coreProperties>
</file>